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72" r:id="rId11"/>
    <p:sldId id="274" r:id="rId12"/>
    <p:sldId id="278" r:id="rId13"/>
    <p:sldId id="279" r:id="rId14"/>
    <p:sldId id="280" r:id="rId15"/>
    <p:sldId id="277" r:id="rId16"/>
    <p:sldId id="269" r:id="rId17"/>
    <p:sldId id="270" r:id="rId18"/>
    <p:sldId id="271" r:id="rId19"/>
    <p:sldId id="326" r:id="rId20"/>
    <p:sldId id="281" r:id="rId21"/>
    <p:sldId id="261" r:id="rId22"/>
    <p:sldId id="287" r:id="rId23"/>
    <p:sldId id="286" r:id="rId24"/>
    <p:sldId id="295" r:id="rId25"/>
    <p:sldId id="282" r:id="rId26"/>
    <p:sldId id="283" r:id="rId27"/>
    <p:sldId id="284" r:id="rId28"/>
    <p:sldId id="285" r:id="rId29"/>
    <p:sldId id="288" r:id="rId30"/>
    <p:sldId id="290" r:id="rId31"/>
    <p:sldId id="291" r:id="rId32"/>
    <p:sldId id="292" r:id="rId33"/>
    <p:sldId id="293" r:id="rId34"/>
    <p:sldId id="294" r:id="rId35"/>
    <p:sldId id="289" r:id="rId36"/>
    <p:sldId id="296" r:id="rId37"/>
    <p:sldId id="297" r:id="rId38"/>
    <p:sldId id="298" r:id="rId39"/>
    <p:sldId id="299" r:id="rId40"/>
    <p:sldId id="300" r:id="rId41"/>
    <p:sldId id="313" r:id="rId42"/>
    <p:sldId id="301" r:id="rId43"/>
    <p:sldId id="302" r:id="rId44"/>
    <p:sldId id="311" r:id="rId45"/>
    <p:sldId id="262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5" r:id="rId57"/>
    <p:sldId id="323" r:id="rId58"/>
    <p:sldId id="324" r:id="rId59"/>
    <p:sldId id="263" r:id="rId60"/>
    <p:sldId id="264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AD4"/>
    <a:srgbClr val="86ABD8"/>
    <a:srgbClr val="AFD787"/>
    <a:srgbClr val="DA8484"/>
    <a:srgbClr val="F8F8F8"/>
    <a:srgbClr val="669933"/>
    <a:srgbClr val="822727"/>
    <a:srgbClr val="2D588A"/>
    <a:srgbClr val="673287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c6969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c69692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5c69692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69692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696922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c696922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696922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6969226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c6969226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c69692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c696922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c696922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c696922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c696922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c6969226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c69692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c696922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c69692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69692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696922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c696922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0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69692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696922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c6969226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1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2-cnn-classification.ipynb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75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19" Type="http://schemas.openxmlformats.org/officeDocument/2006/relationships/image" Target="../media/image73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3-cnn-segmentation.ipynb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2" Type="http://schemas.openxmlformats.org/officeDocument/2006/relationships/image" Target="../media/image15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15.7298594" TargetMode="External"/><Relationship Id="rId3" Type="http://schemas.openxmlformats.org/officeDocument/2006/relationships/hyperlink" Target="https://doi.org/10.1113/jphysiol.1962.sp006837" TargetMode="External"/><Relationship Id="rId7" Type="http://schemas.openxmlformats.org/officeDocument/2006/relationships/hyperlink" Target="http://www.robots.ox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http:/dx.doi.org/10.1016/j.protcy.2014.09.007" TargetMode="External"/><Relationship Id="rId11" Type="http://schemas.openxmlformats.org/officeDocument/2006/relationships/hyperlink" Target="https://doi.org/10.1007/978-3-319-24574-4_28" TargetMode="External"/><Relationship Id="rId5" Type="http://schemas.openxmlformats.org/officeDocument/2006/relationships/hyperlink" Target="http://arxiv.org/abs/1603.07285" TargetMode="External"/><Relationship Id="rId10" Type="http://schemas.openxmlformats.org/officeDocument/2006/relationships/hyperlink" Target="https://doi.org/10.1109/TPAMI.2016.2572683" TargetMode="External"/><Relationship Id="rId4" Type="http://schemas.openxmlformats.org/officeDocument/2006/relationships/hyperlink" Target="https://doi.org/10.1109/5.726791" TargetMode="External"/><Relationship Id="rId9" Type="http://schemas.openxmlformats.org/officeDocument/2006/relationships/hyperlink" Target="https://doi.org/10.1109/CVPR.2016.9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/>
              <a:t>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3254"/>
              </p:ext>
            </p:extLst>
          </p:nvPr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864B80-5E7D-477A-95B9-4B7F79B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19951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06E44-C789-4E6F-9C97-64F5DD776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90446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34CC58-C490-407F-888C-7BFEEE7F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92969"/>
              </p:ext>
            </p:extLst>
          </p:nvPr>
        </p:nvGraphicFramePr>
        <p:xfrm>
          <a:off x="992187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92D40-33B1-41B2-A674-6E54A9235791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52175"/>
              </p:ext>
            </p:extLst>
          </p:nvPr>
        </p:nvGraphicFramePr>
        <p:xfrm>
          <a:off x="1666081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76679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 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FAD0CA-F42D-4212-BC1A-A34BF561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48798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074CDC5-84C2-4B59-AC9B-8CDC67B99E6C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B88077-E68F-4A42-AEA6-38B11F244238}"/>
              </a:ext>
            </a:extLst>
          </p:cNvPr>
          <p:cNvSpPr/>
          <p:nvPr/>
        </p:nvSpPr>
        <p:spPr>
          <a:xfrm>
            <a:off x="9524206" y="3854666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33664"/>
              </p:ext>
            </p:extLst>
          </p:nvPr>
        </p:nvGraphicFramePr>
        <p:xfrm>
          <a:off x="989014" y="3872974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D4858B-C0BC-4D86-8A24-9A87ED09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45104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6C3D558-15B6-486B-AD94-6A78610ADD26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AB8E-CA89-4549-9F71-0681B3762155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5090D-A9E9-4764-98B8-334850346758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73345"/>
              </p:ext>
            </p:extLst>
          </p:nvPr>
        </p:nvGraphicFramePr>
        <p:xfrm>
          <a:off x="1666081" y="3876972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2+0+2+3−2−6+6+4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 b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08511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/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0937-9D43-4B16-AE5C-EB05825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06A-E015-4ACA-A73B-98A08E713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1716-620C-4D72-85B5-A4F2FB73C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9C408-339C-4841-B68A-A54684A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" y="2525448"/>
            <a:ext cx="10162162" cy="3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B875-4825-4F1E-9C80-D578A61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7960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Padding: </a:t>
            </a:r>
          </a:p>
          <a:p>
            <a:r>
              <a:rPr lang="en-US" sz="2400" dirty="0"/>
              <a:t>The convolution kernels cannot go beyond the edges</a:t>
            </a:r>
          </a:p>
          <a:p>
            <a:pPr marL="5080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Output dimensions are smaller</a:t>
            </a:r>
            <a:endParaRPr lang="en-US" sz="2400" dirty="0"/>
          </a:p>
          <a:p>
            <a:r>
              <a:rPr lang="en-US" sz="2400" dirty="0"/>
              <a:t>Create fictive values beyond the edges</a:t>
            </a:r>
          </a:p>
          <a:p>
            <a:pPr lvl="1"/>
            <a:r>
              <a:rPr lang="en-US" sz="2000" dirty="0"/>
              <a:t>Zero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Replication</a:t>
            </a:r>
          </a:p>
          <a:p>
            <a:pPr lvl="1"/>
            <a:r>
              <a:rPr lang="en-US" sz="2000" dirty="0"/>
              <a:t>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8D82-8DC7-4D83-AF7F-96DE8AFF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48" y="608299"/>
            <a:ext cx="232410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3EBF4-5DE0-4341-8797-AACCE4CD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49" y="3513222"/>
            <a:ext cx="2621298" cy="29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Stride: </a:t>
                </a:r>
              </a:p>
              <a:p>
                <a:r>
                  <a:rPr lang="en-US" dirty="0"/>
                  <a:t>Instead of sliding over the image in a pixel-by-pixel fashion, slide over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pixels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called the stride of the convolution</a:t>
                </a:r>
              </a:p>
              <a:p>
                <a:r>
                  <a:rPr lang="en-US" dirty="0"/>
                  <a:t>A stride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downsamples</a:t>
                </a:r>
                <a:r>
                  <a:rPr lang="en-US" dirty="0"/>
                  <a:t> the input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  <a:blipFill>
                <a:blip r:embed="rId2"/>
                <a:stretch>
                  <a:fillRect l="-1487" r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B5C1-CE86-4D39-8E59-7F9A43F0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42" y="2271409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Dilation: </a:t>
                </a:r>
              </a:p>
              <a:p>
                <a:r>
                  <a:rPr lang="en-US" dirty="0"/>
                  <a:t>The classical convolution combines neighboring pixels to obtain the result</a:t>
                </a:r>
              </a:p>
              <a:p>
                <a:r>
                  <a:rPr lang="en-US" dirty="0"/>
                  <a:t>Dilated convolution combine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pixels to obtain the result</a:t>
                </a:r>
              </a:p>
              <a:p>
                <a:r>
                  <a:rPr lang="en-US" dirty="0"/>
                  <a:t>Useful to increase the receptive field of the convolution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508" r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E9B82-BB10-40EA-A2CB-5936D3D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34" y="2164402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0DDD-B945-49F7-A467-C75BB667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224F-5D19-4B9C-8639-78133D8E4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kernel size, padding, stride, dilation?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FB188-6709-452B-A68D-F88AD0665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BE85-55A8-4A36-80A1-EA53878F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02" y="2704162"/>
            <a:ext cx="2643188" cy="2549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5AC84-8B43-44F5-942D-141DCAB9CE94}"/>
              </a:ext>
            </a:extLst>
          </p:cNvPr>
          <p:cNvSpPr txBox="1"/>
          <p:nvPr/>
        </p:nvSpPr>
        <p:spPr>
          <a:xfrm>
            <a:off x="2342654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C7383-EF23-47DA-87AB-1E3BE14D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09" y="2704161"/>
            <a:ext cx="2643188" cy="2549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5DD38-A0C6-4304-9E4D-71E0773E1318}"/>
              </a:ext>
            </a:extLst>
          </p:cNvPr>
          <p:cNvSpPr txBox="1"/>
          <p:nvPr/>
        </p:nvSpPr>
        <p:spPr>
          <a:xfrm>
            <a:off x="8694861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0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4FE9F-D658-429C-B79C-8ECFB6A446CA}"/>
              </a:ext>
            </a:extLst>
          </p:cNvPr>
          <p:cNvSpPr txBox="1"/>
          <p:nvPr/>
        </p:nvSpPr>
        <p:spPr>
          <a:xfrm>
            <a:off x="5482886" y="5402242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09D96-713D-479B-8508-8FB102C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593" y="2704160"/>
            <a:ext cx="2188814" cy="25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7AD9-EAA2-4D21-86D4-F501EBF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size of a convolution depends on: </a:t>
                </a:r>
              </a:p>
              <a:p>
                <a:r>
                  <a:rPr lang="en-US" sz="2000" dirty="0"/>
                  <a:t>The kernel size</a:t>
                </a:r>
              </a:p>
              <a:p>
                <a:r>
                  <a:rPr lang="en-US" sz="2000" dirty="0"/>
                  <a:t>Padding</a:t>
                </a:r>
              </a:p>
              <a:p>
                <a:r>
                  <a:rPr lang="en-US" sz="2000" dirty="0"/>
                  <a:t>Stride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Dilation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Typical convolution that does not change the output size: half padding,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Always choose these parameters with care!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To calculate the output size of a specific convolution: Dumoulin &amp; </a:t>
                </a:r>
                <a:r>
                  <a:rPr lang="en-US" sz="2000" dirty="0" err="1">
                    <a:sym typeface="Wingdings" panose="05000000000000000000" pitchFamily="2" charset="2"/>
                  </a:rPr>
                  <a:t>Visin</a:t>
                </a:r>
                <a:r>
                  <a:rPr lang="en-US" sz="2000" dirty="0">
                    <a:sym typeface="Wingdings" panose="05000000000000000000" pitchFamily="2" charset="2"/>
                  </a:rPr>
                  <a:t>, 2016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5C9BE-3C5C-427B-BCCF-6F5B82FF1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Classification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40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020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A2CE4C0-D91C-4F25-9AEA-88EB1F5B850D}"/>
              </a:ext>
            </a:extLst>
          </p:cNvPr>
          <p:cNvGrpSpPr/>
          <p:nvPr/>
        </p:nvGrpSpPr>
        <p:grpSpPr>
          <a:xfrm>
            <a:off x="3519739" y="3622860"/>
            <a:ext cx="2727716" cy="2727716"/>
            <a:chOff x="1593940" y="3045040"/>
            <a:chExt cx="3127159" cy="3127159"/>
          </a:xfrm>
          <a:scene3d>
            <a:camera prst="isometricOffAxis2Right"/>
            <a:lightRig rig="threePt" dir="t"/>
          </a:scene3d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7C2E036-6488-4FC4-AF53-F8470F7A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940" y="3045040"/>
              <a:ext cx="3127159" cy="3127159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63BB72B-B8C8-4304-87BC-EE89919A6E41}"/>
                </a:ext>
              </a:extLst>
            </p:cNvPr>
            <p:cNvGrpSpPr/>
            <p:nvPr/>
          </p:nvGrpSpPr>
          <p:grpSpPr>
            <a:xfrm>
              <a:off x="1619340" y="3076508"/>
              <a:ext cx="3076359" cy="3064223"/>
              <a:chOff x="862300" y="3070440"/>
              <a:chExt cx="3076359" cy="3064223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448F941-FADF-48BD-95C4-63C1B3746289}"/>
                  </a:ext>
                </a:extLst>
              </p:cNvPr>
              <p:cNvGrpSpPr/>
              <p:nvPr/>
            </p:nvGrpSpPr>
            <p:grpSpPr>
              <a:xfrm>
                <a:off x="862300" y="3070440"/>
                <a:ext cx="3076359" cy="288710"/>
                <a:chOff x="863600" y="3070440"/>
                <a:chExt cx="3076359" cy="288710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56826A4-18C9-4C5F-B8B7-580855FF976C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6E2158B-EF9E-4A0A-9FF5-8D84F60E93F2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C34B221-14A7-4865-9DAC-4759C25969D8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A16D2048-7C11-4957-9A1E-37C5BBCD390C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15D8AB0C-41DD-481C-9D9E-E8709CBB1D2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80F475-152B-4A2E-AF19-8416731C797C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D2A6534-3173-4753-A485-52050A67D207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AF71B488-041A-4147-BAAD-5A1D406B68D4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3125FB70-467E-4DE1-82FF-75B03CEE5A21}"/>
                  </a:ext>
                </a:extLst>
              </p:cNvPr>
              <p:cNvGrpSpPr/>
              <p:nvPr/>
            </p:nvGrpSpPr>
            <p:grpSpPr>
              <a:xfrm>
                <a:off x="862300" y="3417379"/>
                <a:ext cx="3076359" cy="288710"/>
                <a:chOff x="863600" y="3070440"/>
                <a:chExt cx="3076359" cy="288710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8E65BA1-6AB1-493D-BD57-8389C7751603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1CFDB90-3D10-4642-9CED-011D70C98470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F95BE12-7CEA-420E-B836-5FC3C8FC5A6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971121-3B42-4DAF-AD08-35D68FB12F49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97F7866-B332-429A-B053-5F8DAD7CF95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F2CA2AC-FCFC-4996-9EE6-CF5BEE7EDB9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2D8C38C8-8F5D-4AFC-90BE-878E7086D62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221381AB-993D-4EED-BD43-EBF5F1C4100E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A9DF85F-3173-4D6F-9FA3-632D2F43E8D4}"/>
                  </a:ext>
                </a:extLst>
              </p:cNvPr>
              <p:cNvGrpSpPr/>
              <p:nvPr/>
            </p:nvGrpSpPr>
            <p:grpSpPr>
              <a:xfrm>
                <a:off x="862300" y="4458196"/>
                <a:ext cx="3076359" cy="288710"/>
                <a:chOff x="863600" y="3070440"/>
                <a:chExt cx="3076359" cy="28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AA536333-4A19-4098-B6A2-849EC4146B4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3BD4711B-3539-4EFF-B9B5-EFBC6C1CE0D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EECFDDD-0B1C-4AB3-98B4-699F2AF1C4CF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C48B585-BC20-4E0F-875C-0F901556E01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961629F6-13E8-44A1-9B03-58A477B7D708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B6E944A4-6928-440F-92A2-77D110AD0520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EE11C8B-952D-4A13-AFCF-0F6E0E520E4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1F80EAD-3A4E-4072-8FD1-CC20BBD505AC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E2D8355-8AEE-4508-8C8F-758186E4CE6D}"/>
                  </a:ext>
                </a:extLst>
              </p:cNvPr>
              <p:cNvGrpSpPr/>
              <p:nvPr/>
            </p:nvGrpSpPr>
            <p:grpSpPr>
              <a:xfrm>
                <a:off x="862300" y="4805135"/>
                <a:ext cx="3076359" cy="288710"/>
                <a:chOff x="863600" y="3070440"/>
                <a:chExt cx="3076359" cy="28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DB1FA442-ED61-42E5-A652-9D3D044C6875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18D3248-1C2F-4432-BE06-95BB32D6B26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DCEBD5B-1D53-489C-97E8-9680608D9B42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F18E82D-BE1D-443A-B9EF-12041E935D9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0AB30BE-2E5F-4BA7-BBFA-55EE3591326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EEF2FBA6-ED02-4652-BD09-446E3EA417A3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64C77B9-3787-41E8-BA9E-02DF319980EF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4C879D9F-057C-4F62-85B5-E8436F93B961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3D33F1-FAFA-4682-AA34-F3556B537540}"/>
                  </a:ext>
                </a:extLst>
              </p:cNvPr>
              <p:cNvGrpSpPr/>
              <p:nvPr/>
            </p:nvGrpSpPr>
            <p:grpSpPr>
              <a:xfrm>
                <a:off x="862300" y="5152074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6DD5CC9-EC25-4143-B4AA-8716DBDA951A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65AE459-6AD2-4877-905B-1CFA48C4CB0A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CF11B22-CA72-4703-885C-CAAD3EA1522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EB25208B-4DCD-40A4-B2B1-2C4905B5417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7460E005-32A9-4A3C-BA31-679601663BB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38CE4FF-A2A5-4A8B-967E-21B7DEEC5A1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3D0184F-0CEB-4B82-B577-065E6EFE787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CB3A6174-D4D6-466A-ABE2-C022593FDF32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BFC26A9-A0E8-400D-8358-2EFD740B1567}"/>
                  </a:ext>
                </a:extLst>
              </p:cNvPr>
              <p:cNvGrpSpPr/>
              <p:nvPr/>
            </p:nvGrpSpPr>
            <p:grpSpPr>
              <a:xfrm>
                <a:off x="862300" y="549901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66BB451-06A9-4B02-B797-61FEC450BAD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1A77AFE1-DE62-49F5-A29D-F419AE27776C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08F0E4A-6FE6-47A9-871D-2BD36950CD2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F89F7C3-26F2-4834-AB41-51F1086FD664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2D412A3-BDB6-423B-8C68-BD1CEE0D463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77050F8-3F5C-42FA-9F46-2E7AEE1EC1B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7A8EA0E5-B6B8-40CF-B99E-1C189930CF25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E781C621-A68B-4773-8B10-7D5DDC66182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B22B690-B200-4642-8D9E-11ACB23148F0}"/>
                  </a:ext>
                </a:extLst>
              </p:cNvPr>
              <p:cNvGrpSpPr/>
              <p:nvPr/>
            </p:nvGrpSpPr>
            <p:grpSpPr>
              <a:xfrm>
                <a:off x="862300" y="584595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CA01DAC-FEB2-41EF-8F96-3C16308A0C1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4F8D2616-3447-40C1-8767-EEE715A33A21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07786C5A-AD61-4A8F-97DB-FDF31EEC6C8C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E296AA6-834C-4A92-B7BE-37DD266C9887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BD0FF33-0685-4D9B-878A-2B52BA631BAA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E4FD1E2-9308-4F9D-9225-ADD371DA4014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A30693C-483C-4EEE-A182-60B202105AF2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C4C4903-9779-4FC0-A251-9DFD3945FA6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2163924-1732-4E73-B749-B53809B079E5}"/>
                  </a:ext>
                </a:extLst>
              </p:cNvPr>
              <p:cNvGrpSpPr/>
              <p:nvPr/>
            </p:nvGrpSpPr>
            <p:grpSpPr>
              <a:xfrm>
                <a:off x="862300" y="4111257"/>
                <a:ext cx="3076359" cy="288710"/>
                <a:chOff x="863600" y="3070440"/>
                <a:chExt cx="3076359" cy="28871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BD2D02-DD6A-4AED-A4EB-17203956B4C4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BB065E81-0E05-47BF-8ABB-1D96CB89B445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BB15047-8CEE-4C88-92F1-0F51304FBBB0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6D079507-7439-4722-8055-FAE51C5C3E16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113A4B88-C3E8-45CD-99A2-C82623B9FBDF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59A7C85-C0C2-4EC8-AC43-727A8DFD804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7EFF4C0-2771-419E-95E4-634104214E9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7C71B73-4B6D-48BD-9C2E-19046544B02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C393763-A963-4912-A24A-207593925905}"/>
                  </a:ext>
                </a:extLst>
              </p:cNvPr>
              <p:cNvGrpSpPr/>
              <p:nvPr/>
            </p:nvGrpSpPr>
            <p:grpSpPr>
              <a:xfrm>
                <a:off x="862300" y="3764318"/>
                <a:ext cx="3076359" cy="288710"/>
                <a:chOff x="863600" y="3070440"/>
                <a:chExt cx="3076359" cy="28871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31315D8-7417-4FCA-A71E-2A8544A9928B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81848ED8-5785-423C-9EB6-D6CDA996EC57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4E95B27-0F8F-4665-9808-EA4BB949243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CE9D4612-DEB8-4CCE-B12B-3461C294D43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163C568-D4F3-4EF9-83B8-8BA65835CFEB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4173B1C-AB07-4D3C-B9FE-73424EB8EEF8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3482F6F-4B3D-43A6-8D10-6CD9FE0A53C1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011FFE48-511E-4B4F-BC3A-72827DE899B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D1A236-1C3F-4F04-ABFC-86FCE387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70E43-74E7-405D-886C-1938B40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Convolution operation can solve this issue: </a:t>
            </a:r>
          </a:p>
          <a:p>
            <a:r>
              <a:rPr lang="en-US" sz="2400" dirty="0"/>
              <a:t>Local correlations are modeled by convolution kernels</a:t>
            </a:r>
          </a:p>
          <a:p>
            <a:r>
              <a:rPr lang="en-US" sz="2400" dirty="0"/>
              <a:t>Spatial invariance follows from the convolution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CB83-F7B8-4E0B-8999-BD0256ADD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E60C7-168E-4BBD-A10F-192E79D7BFAB}"/>
              </a:ext>
            </a:extLst>
          </p:cNvPr>
          <p:cNvGrpSpPr/>
          <p:nvPr/>
        </p:nvGrpSpPr>
        <p:grpSpPr>
          <a:xfrm>
            <a:off x="7937306" y="3598487"/>
            <a:ext cx="734954" cy="2771955"/>
            <a:chOff x="4831972" y="2820531"/>
            <a:chExt cx="787941" cy="297180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AE5AF4-2945-4EA3-BD78-4DDA0A742AED}"/>
                </a:ext>
              </a:extLst>
            </p:cNvPr>
            <p:cNvSpPr/>
            <p:nvPr/>
          </p:nvSpPr>
          <p:spPr>
            <a:xfrm>
              <a:off x="4831972" y="282053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C17B8-B84F-4C6C-996F-862A6BD6E3E8}"/>
                </a:ext>
              </a:extLst>
            </p:cNvPr>
            <p:cNvGrpSpPr/>
            <p:nvPr/>
          </p:nvGrpSpPr>
          <p:grpSpPr>
            <a:xfrm>
              <a:off x="4929249" y="289132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5FC9B-0995-4D10-B59A-0A8427E33CC1}"/>
              </a:ext>
            </a:extLst>
          </p:cNvPr>
          <p:cNvCxnSpPr>
            <a:cxnSpLocks/>
          </p:cNvCxnSpPr>
          <p:nvPr/>
        </p:nvCxnSpPr>
        <p:spPr>
          <a:xfrm flipV="1">
            <a:off x="5113020" y="3992216"/>
            <a:ext cx="2804968" cy="1143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D4A5FF1-3D8C-49D0-96EE-F90A08AD13FC}"/>
              </a:ext>
            </a:extLst>
          </p:cNvPr>
          <p:cNvCxnSpPr>
            <a:cxnSpLocks/>
          </p:cNvCxnSpPr>
          <p:nvPr/>
        </p:nvCxnSpPr>
        <p:spPr>
          <a:xfrm flipV="1">
            <a:off x="5105400" y="3954780"/>
            <a:ext cx="2788920" cy="88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9A8F2E-033E-4FDD-B09B-378EDEA8F358}"/>
              </a:ext>
            </a:extLst>
          </p:cNvPr>
          <p:cNvCxnSpPr>
            <a:cxnSpLocks/>
          </p:cNvCxnSpPr>
          <p:nvPr/>
        </p:nvCxnSpPr>
        <p:spPr>
          <a:xfrm flipV="1">
            <a:off x="5113020" y="4069080"/>
            <a:ext cx="2796540" cy="1348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475743-2A8E-4091-B025-97DB0ADD7CAD}"/>
              </a:ext>
            </a:extLst>
          </p:cNvPr>
          <p:cNvCxnSpPr>
            <a:cxnSpLocks/>
          </p:cNvCxnSpPr>
          <p:nvPr/>
        </p:nvCxnSpPr>
        <p:spPr>
          <a:xfrm flipV="1">
            <a:off x="4953000" y="4122420"/>
            <a:ext cx="2956560" cy="1394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9AB8DF-42AE-4C6B-9D6D-5D93FF18DDB1}"/>
              </a:ext>
            </a:extLst>
          </p:cNvPr>
          <p:cNvCxnSpPr>
            <a:cxnSpLocks/>
          </p:cNvCxnSpPr>
          <p:nvPr/>
        </p:nvCxnSpPr>
        <p:spPr>
          <a:xfrm flipV="1">
            <a:off x="4792980" y="4152900"/>
            <a:ext cx="3124200" cy="1455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946606-67BA-4105-BC38-A8850E104FCC}"/>
              </a:ext>
            </a:extLst>
          </p:cNvPr>
          <p:cNvCxnSpPr>
            <a:cxnSpLocks/>
          </p:cNvCxnSpPr>
          <p:nvPr/>
        </p:nvCxnSpPr>
        <p:spPr>
          <a:xfrm flipV="1">
            <a:off x="4960620" y="4023360"/>
            <a:ext cx="2941320" cy="1196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114427A-F4FE-4EC4-9C06-541719DE7CA7}"/>
              </a:ext>
            </a:extLst>
          </p:cNvPr>
          <p:cNvCxnSpPr>
            <a:cxnSpLocks/>
          </p:cNvCxnSpPr>
          <p:nvPr/>
        </p:nvCxnSpPr>
        <p:spPr>
          <a:xfrm flipV="1">
            <a:off x="4808220" y="4053840"/>
            <a:ext cx="3086100" cy="125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B65A7A-09FF-4DEF-91F7-381CF7F926BA}"/>
              </a:ext>
            </a:extLst>
          </p:cNvPr>
          <p:cNvCxnSpPr>
            <a:cxnSpLocks/>
          </p:cNvCxnSpPr>
          <p:nvPr/>
        </p:nvCxnSpPr>
        <p:spPr>
          <a:xfrm flipV="1">
            <a:off x="4815840" y="3970020"/>
            <a:ext cx="3086100" cy="105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4A70F7-F235-46AC-8F97-6B1FB4DC62A4}"/>
              </a:ext>
            </a:extLst>
          </p:cNvPr>
          <p:cNvCxnSpPr>
            <a:cxnSpLocks/>
          </p:cNvCxnSpPr>
          <p:nvPr/>
        </p:nvCxnSpPr>
        <p:spPr>
          <a:xfrm flipV="1">
            <a:off x="4960620" y="3954780"/>
            <a:ext cx="291846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50B95E-2A01-46F8-8B62-72F441E6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5089"/>
              </p:ext>
            </p:extLst>
          </p:nvPr>
        </p:nvGraphicFramePr>
        <p:xfrm>
          <a:off x="10952973" y="681480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32005E-415E-4A26-81D4-19F6A53A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65211"/>
              </p:ext>
            </p:extLst>
          </p:nvPr>
        </p:nvGraphicFramePr>
        <p:xfrm>
          <a:off x="8226358" y="30236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D1131EA-4DD2-4D8F-8DB7-7D836F9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a single channel image (e.g. gray scale image): </a:t>
                </a:r>
              </a:p>
              <a:p>
                <a:r>
                  <a:rPr lang="en-US" sz="2400" dirty="0"/>
                  <a:t>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convolution kernels that transform the image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different filtered images</a:t>
                </a:r>
              </a:p>
              <a:p>
                <a:r>
                  <a:rPr lang="en-US" sz="2400" dirty="0"/>
                  <a:t>The values of the convolution kernels are the parameters</a:t>
                </a:r>
              </a:p>
              <a:p>
                <a:r>
                  <a:rPr lang="en-US" sz="2400" dirty="0"/>
                  <a:t>Each output feature map has a scalar bias</a:t>
                </a:r>
              </a:p>
              <a:p>
                <a:pPr marL="533400" indent="-457200"/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C4FAF-626A-4604-80E6-FEDE42C9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2264"/>
              </p:ext>
            </p:extLst>
          </p:nvPr>
        </p:nvGraphicFramePr>
        <p:xfrm>
          <a:off x="6729996" y="48890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1AD77E-85DE-4A5B-8083-1B5A4D82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99098"/>
              </p:ext>
            </p:extLst>
          </p:nvPr>
        </p:nvGraphicFramePr>
        <p:xfrm>
          <a:off x="7316822" y="392813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153A035-760B-40BC-A868-56748C691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17880"/>
              </p:ext>
            </p:extLst>
          </p:nvPr>
        </p:nvGraphicFramePr>
        <p:xfrm>
          <a:off x="10318977" y="1350167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BB7F5-7B3B-4BE5-B564-9E4D7424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49517"/>
              </p:ext>
            </p:extLst>
          </p:nvPr>
        </p:nvGraphicFramePr>
        <p:xfrm>
          <a:off x="7005975" y="41881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ED425F-C148-4631-AAEC-D9845D544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15029"/>
              </p:ext>
            </p:extLst>
          </p:nvPr>
        </p:nvGraphicFramePr>
        <p:xfrm>
          <a:off x="6739209" y="444822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E35BE3-4AF9-49B6-A537-3038BB0D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5355"/>
              </p:ext>
            </p:extLst>
          </p:nvPr>
        </p:nvGraphicFramePr>
        <p:xfrm>
          <a:off x="10093019" y="1529426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413DBA-3D1B-426E-AA8F-C2854E9B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57741"/>
              </p:ext>
            </p:extLst>
          </p:nvPr>
        </p:nvGraphicFramePr>
        <p:xfrm>
          <a:off x="9882689" y="1708685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C54FB-2377-4218-8843-96C20246DE55}"/>
              </a:ext>
            </a:extLst>
          </p:cNvPr>
          <p:cNvSpPr txBox="1"/>
          <p:nvPr/>
        </p:nvSpPr>
        <p:spPr>
          <a:xfrm rot="18900000">
            <a:off x="11207866" y="1484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A180-9369-456F-B547-CF1B3737DC27}"/>
              </a:ext>
            </a:extLst>
          </p:cNvPr>
          <p:cNvSpPr txBox="1"/>
          <p:nvPr/>
        </p:nvSpPr>
        <p:spPr>
          <a:xfrm rot="18900000">
            <a:off x="10033886" y="53325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8C232-987F-4AB8-8D7F-6E1C71AE5B67}"/>
              </a:ext>
            </a:extLst>
          </p:cNvPr>
          <p:cNvSpPr txBox="1"/>
          <p:nvPr/>
        </p:nvSpPr>
        <p:spPr>
          <a:xfrm>
            <a:off x="7732144" y="97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F3F0D-8E3D-443C-A094-158E7B811312}"/>
              </a:ext>
            </a:extLst>
          </p:cNvPr>
          <p:cNvSpPr txBox="1"/>
          <p:nvPr/>
        </p:nvSpPr>
        <p:spPr>
          <a:xfrm>
            <a:off x="9729450" y="24358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Convolution kernels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E9209-BAA2-4381-9657-C10F7586034B}"/>
              </a:ext>
            </a:extLst>
          </p:cNvPr>
          <p:cNvSpPr txBox="1"/>
          <p:nvPr/>
        </p:nvSpPr>
        <p:spPr>
          <a:xfrm>
            <a:off x="7005536" y="3299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05F3EDA4-E5C5-41C2-B7EB-1C6BC671FB4A}"/>
              </a:ext>
            </a:extLst>
          </p:cNvPr>
          <p:cNvSpPr/>
          <p:nvPr/>
        </p:nvSpPr>
        <p:spPr>
          <a:xfrm rot="5400000">
            <a:off x="9545838" y="2233475"/>
            <a:ext cx="673702" cy="719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3356C2-9468-4905-A6F2-80F37177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6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FA1-526C-42F9-BDFC-551153A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4823-F080-4DC2-9418-4C5103C2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practice, we have multi-channel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B1B-AEC6-456F-8193-3872AE3BE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6CB0A-C83A-4253-82F4-E217B126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7" y="2528976"/>
            <a:ext cx="8745166" cy="1800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7D6CC-568C-4A5F-BDF6-5329EB17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b="43186"/>
          <a:stretch/>
        </p:blipFill>
        <p:spPr>
          <a:xfrm>
            <a:off x="1491574" y="4445463"/>
            <a:ext cx="9208852" cy="20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D306D-2AF4-47F2-BF84-D900246E1BE9}"/>
              </a:ext>
            </a:extLst>
          </p:cNvPr>
          <p:cNvSpPr/>
          <p:nvPr/>
        </p:nvSpPr>
        <p:spPr>
          <a:xfrm>
            <a:off x="4242636" y="2400300"/>
            <a:ext cx="7306121" cy="3941508"/>
          </a:xfrm>
          <a:prstGeom prst="roundRect">
            <a:avLst>
              <a:gd name="adj" fmla="val 6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FF69-D715-4E95-8387-3CB6B71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convolutional layers that has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input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output channels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403C-291F-4D4A-AAB4-FFAF04A2C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35869-6807-4450-9EF9-F18CA7D30B05}"/>
              </a:ext>
            </a:extLst>
          </p:cNvPr>
          <p:cNvGrpSpPr/>
          <p:nvPr/>
        </p:nvGrpSpPr>
        <p:grpSpPr>
          <a:xfrm>
            <a:off x="601630" y="2885550"/>
            <a:ext cx="3191718" cy="2907247"/>
            <a:chOff x="7222700" y="574185"/>
            <a:chExt cx="3759178" cy="3424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9AE75B-45AE-4838-A01A-FBC9B97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E3434-AD0B-43DB-A79E-B294169021B9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082AEB-65B1-4F90-8759-C8313FD21799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AD811C-3EF0-412F-9A4F-5A69D0CA6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E6BEF0-F730-4FF2-9524-17D6735742FA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/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every output channel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blipFill>
                <a:blip r:embed="rId7"/>
                <a:stretch>
                  <a:fillRect l="-1047" t="-4545" b="-1818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5AE4F72-ED5F-467E-840B-38B93CA6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923" y="2846440"/>
            <a:ext cx="4750875" cy="16906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3BC9E7-3346-400C-8688-079D45518A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085"/>
          <a:stretch/>
        </p:blipFill>
        <p:spPr>
          <a:xfrm>
            <a:off x="5156733" y="4601182"/>
            <a:ext cx="3925264" cy="1260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07931A-38A7-4170-BE86-58DD860CD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172" y="4662969"/>
            <a:ext cx="1177842" cy="15209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66B73-A422-49B3-B3D2-F6F3168F7CBC}"/>
              </a:ext>
            </a:extLst>
          </p:cNvPr>
          <p:cNvSpPr txBox="1"/>
          <p:nvPr/>
        </p:nvSpPr>
        <p:spPr>
          <a:xfrm>
            <a:off x="4751183" y="249468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(1) Apply a convolution on each input channel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998CA-C0A9-4289-ACD9-A4589CAF41B8}"/>
              </a:ext>
            </a:extLst>
          </p:cNvPr>
          <p:cNvSpPr txBox="1"/>
          <p:nvPr/>
        </p:nvSpPr>
        <p:spPr>
          <a:xfrm>
            <a:off x="4604525" y="506929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(2) Sum the results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47E63-AD0A-4E2C-BFE9-BDE9DD9E7242}"/>
              </a:ext>
            </a:extLst>
          </p:cNvPr>
          <p:cNvSpPr txBox="1"/>
          <p:nvPr/>
        </p:nvSpPr>
        <p:spPr>
          <a:xfrm>
            <a:off x="9389030" y="4283481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(3) Add a bias term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4BA4-5277-4A98-A763-B7BCD290407A}"/>
              </a:ext>
            </a:extLst>
          </p:cNvPr>
          <p:cNvSpPr txBox="1"/>
          <p:nvPr/>
        </p:nvSpPr>
        <p:spPr>
          <a:xfrm>
            <a:off x="1229685" y="32062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160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B1AE5D-64FC-45B3-A388-C012A79F6D3A}"/>
              </a:ext>
            </a:extLst>
          </p:cNvPr>
          <p:cNvSpPr/>
          <p:nvPr/>
        </p:nvSpPr>
        <p:spPr>
          <a:xfrm>
            <a:off x="8818119" y="2799879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6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5679038-0C5F-425D-A976-92ACFD63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89216"/>
              </p:ext>
            </p:extLst>
          </p:nvPr>
        </p:nvGraphicFramePr>
        <p:xfrm>
          <a:off x="9453585" y="2880461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D19BC56-6B27-4B38-A00D-6864F71ED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50790"/>
              </p:ext>
            </p:extLst>
          </p:nvPr>
        </p:nvGraphicFramePr>
        <p:xfrm>
          <a:off x="9165113" y="308433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E49CA2F-630A-4148-8FCC-BE750C9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698"/>
              </p:ext>
            </p:extLst>
          </p:nvPr>
        </p:nvGraphicFramePr>
        <p:xfrm>
          <a:off x="9028277" y="318569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63866C6-57D1-4EA8-B86E-A137129B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9468"/>
              </p:ext>
            </p:extLst>
          </p:nvPr>
        </p:nvGraphicFramePr>
        <p:xfrm>
          <a:off x="8914509" y="3287055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EAF14A5-82C9-4EF2-A659-BF6D53CBCF77}"/>
              </a:ext>
            </a:extLst>
          </p:cNvPr>
          <p:cNvSpPr txBox="1"/>
          <p:nvPr/>
        </p:nvSpPr>
        <p:spPr>
          <a:xfrm rot="18900000">
            <a:off x="9687585" y="3326669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D24B21-1554-47D6-A050-4C8866E86FD6}"/>
              </a:ext>
            </a:extLst>
          </p:cNvPr>
          <p:cNvSpPr/>
          <p:nvPr/>
        </p:nvSpPr>
        <p:spPr>
          <a:xfrm>
            <a:off x="10365037" y="165674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D5B92C-D724-4286-898F-5B4974CEE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0852"/>
              </p:ext>
            </p:extLst>
          </p:nvPr>
        </p:nvGraphicFramePr>
        <p:xfrm>
          <a:off x="11000503" y="173733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7B14627-4FB6-4B72-BDEB-2D60AB0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34971"/>
              </p:ext>
            </p:extLst>
          </p:nvPr>
        </p:nvGraphicFramePr>
        <p:xfrm>
          <a:off x="10712031" y="194120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5377DD-51DF-4556-BBB6-E89820E1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36521"/>
              </p:ext>
            </p:extLst>
          </p:nvPr>
        </p:nvGraphicFramePr>
        <p:xfrm>
          <a:off x="10575195" y="204256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E02B33C-9354-41D4-82C4-86B92CED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1708"/>
              </p:ext>
            </p:extLst>
          </p:nvPr>
        </p:nvGraphicFramePr>
        <p:xfrm>
          <a:off x="10461427" y="214392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48EFB2D-5561-40DE-9831-FDCD617C5F78}"/>
              </a:ext>
            </a:extLst>
          </p:cNvPr>
          <p:cNvSpPr txBox="1"/>
          <p:nvPr/>
        </p:nvSpPr>
        <p:spPr>
          <a:xfrm rot="18900000">
            <a:off x="11234503" y="218353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AB4AE9-8F04-4FFD-B0F0-4FD23FF2F8B4}"/>
              </a:ext>
            </a:extLst>
          </p:cNvPr>
          <p:cNvSpPr/>
          <p:nvPr/>
        </p:nvSpPr>
        <p:spPr>
          <a:xfrm>
            <a:off x="8032840" y="3412144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AD0F0B-8E71-43DB-A1A3-067EEC40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0806"/>
              </p:ext>
            </p:extLst>
          </p:nvPr>
        </p:nvGraphicFramePr>
        <p:xfrm>
          <a:off x="8668306" y="3492726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0E23887-529E-4328-905A-D7FD683D5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1487"/>
              </p:ext>
            </p:extLst>
          </p:nvPr>
        </p:nvGraphicFramePr>
        <p:xfrm>
          <a:off x="8379834" y="3696598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7FD366E-1848-4332-A93A-719DC681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70532"/>
              </p:ext>
            </p:extLst>
          </p:nvPr>
        </p:nvGraphicFramePr>
        <p:xfrm>
          <a:off x="8242998" y="3797959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F4503DF-6047-4BFC-95D1-E32E372F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95291"/>
              </p:ext>
            </p:extLst>
          </p:nvPr>
        </p:nvGraphicFramePr>
        <p:xfrm>
          <a:off x="8129230" y="389932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1DDA4A9-3C32-4FA7-B6D3-560BF2F6FADF}"/>
              </a:ext>
            </a:extLst>
          </p:cNvPr>
          <p:cNvSpPr txBox="1"/>
          <p:nvPr/>
        </p:nvSpPr>
        <p:spPr>
          <a:xfrm rot="18900000">
            <a:off x="8902306" y="3938934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C89C3-E1FB-4E4E-B178-25F5ED27935E}"/>
              </a:ext>
            </a:extLst>
          </p:cNvPr>
          <p:cNvSpPr/>
          <p:nvPr/>
        </p:nvSpPr>
        <p:spPr>
          <a:xfrm>
            <a:off x="7232893" y="403665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579F4-EFEC-4329-A81C-B37F028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multi-channel data, e.g.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sets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convolution kernels that transform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images (feature maps)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different feature maps, i.e.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Each output feature map has its own scalar bias</a:t>
                </a:r>
              </a:p>
              <a:p>
                <a:r>
                  <a:rPr lang="en-US" sz="1800" dirty="0"/>
                  <a:t>Parameter counting: </a:t>
                </a:r>
              </a:p>
              <a:p>
                <a:pPr lvl="1"/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600" dirty="0"/>
                  <a:t> (RGB image)</a:t>
                </a:r>
              </a:p>
              <a:p>
                <a:pPr lvl="1"/>
                <a:r>
                  <a:rPr lang="en-US" sz="1600" dirty="0"/>
                  <a:t>Convolutional layer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dirty="0"/>
                  <a:t> output feature maps</a:t>
                </a:r>
              </a:p>
              <a:p>
                <a:pPr lvl="1"/>
                <a:r>
                  <a:rPr lang="en-US" sz="1600" dirty="0"/>
                  <a:t>Kernel size: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How many parameters?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10×5×5=750</m:t>
                    </m:r>
                  </m:oMath>
                </a14:m>
                <a:r>
                  <a:rPr lang="en-US" sz="1600" dirty="0"/>
                  <a:t> for the convolution kernels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600" dirty="0"/>
                  <a:t> biases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in total, a fully connected network would have required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=1.9×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600" dirty="0"/>
                  <a:t> parameters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:endParaRPr lang="en-US" sz="1600" dirty="0"/>
              </a:p>
              <a:p>
                <a:endParaRPr lang="en-US" sz="1800" dirty="0"/>
              </a:p>
              <a:p>
                <a:pPr marL="5080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  <a:blipFill>
                <a:blip r:embed="rId2"/>
                <a:stretch>
                  <a:fillRect l="-1185" b="-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DEB2-32E6-4B11-8325-AE9B01D35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135537-7235-49D8-98B3-335704ECDC61}"/>
              </a:ext>
            </a:extLst>
          </p:cNvPr>
          <p:cNvGrpSpPr/>
          <p:nvPr/>
        </p:nvGrpSpPr>
        <p:grpSpPr>
          <a:xfrm>
            <a:off x="6335347" y="264292"/>
            <a:ext cx="3191718" cy="2907247"/>
            <a:chOff x="7222700" y="574185"/>
            <a:chExt cx="3759178" cy="3424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4902B-EAE5-4B70-8316-BB87504E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28E95-01E4-47DF-953B-3E86BCEBA18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F75A79-8AAB-40B2-B364-FF13E5075CBF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80B75E-BAFF-4258-B8C7-E96414BD363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A48C35-728E-46B0-BA76-7D0079342DCF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ADC63-2379-44A5-8565-D0BDFB7C3DF7}"/>
              </a:ext>
            </a:extLst>
          </p:cNvPr>
          <p:cNvGrpSpPr/>
          <p:nvPr/>
        </p:nvGrpSpPr>
        <p:grpSpPr>
          <a:xfrm>
            <a:off x="8709699" y="3926405"/>
            <a:ext cx="3191718" cy="2907247"/>
            <a:chOff x="7222700" y="574185"/>
            <a:chExt cx="3759178" cy="34241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1D2E0-BE29-452C-96F2-BDC349E9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655" y="574185"/>
              <a:ext cx="3244262" cy="31415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044161-3F28-4E41-B7A7-EAFB21B65E9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18BFC-4948-414D-A35B-8473CE76FA33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22738D-F67C-4650-A2ED-2542E3A142FF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70CD97-6DB6-4205-9CFC-06C5C2EE3AB0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D14A7D7-0245-4142-8E63-815A553F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86157"/>
              </p:ext>
            </p:extLst>
          </p:nvPr>
        </p:nvGraphicFramePr>
        <p:xfrm>
          <a:off x="7868359" y="411724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1C204CB-D243-4FF4-9F43-683AA54F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00934"/>
              </p:ext>
            </p:extLst>
          </p:nvPr>
        </p:nvGraphicFramePr>
        <p:xfrm>
          <a:off x="7579887" y="432111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A057D31-FC29-4C70-831B-37B1900F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948"/>
              </p:ext>
            </p:extLst>
          </p:nvPr>
        </p:nvGraphicFramePr>
        <p:xfrm>
          <a:off x="7443051" y="442247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A279D4-CB07-4BBD-90A3-28E97AF4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85801"/>
              </p:ext>
            </p:extLst>
          </p:nvPr>
        </p:nvGraphicFramePr>
        <p:xfrm>
          <a:off x="7329283" y="452383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A9D7BF5-9CF0-434B-990F-33D1EAEED913}"/>
              </a:ext>
            </a:extLst>
          </p:cNvPr>
          <p:cNvSpPr txBox="1"/>
          <p:nvPr/>
        </p:nvSpPr>
        <p:spPr>
          <a:xfrm rot="18900000">
            <a:off x="8102359" y="456344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93B5E1-0937-4AC9-8022-957727C17324}"/>
              </a:ext>
            </a:extLst>
          </p:cNvPr>
          <p:cNvSpPr txBox="1"/>
          <p:nvPr/>
        </p:nvSpPr>
        <p:spPr>
          <a:xfrm rot="18900000">
            <a:off x="10321907" y="3039867"/>
            <a:ext cx="2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344F3FD0-D8EB-4F12-B66F-B47207FBC5F7}"/>
              </a:ext>
            </a:extLst>
          </p:cNvPr>
          <p:cNvSpPr/>
          <p:nvPr/>
        </p:nvSpPr>
        <p:spPr>
          <a:xfrm rot="19489818">
            <a:off x="7058398" y="3212891"/>
            <a:ext cx="870748" cy="32935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/>
      <p:bldP spid="46" grpId="0" animBg="1"/>
      <p:bldP spid="51" grpId="0"/>
      <p:bldP spid="40" grpId="0" animBg="1"/>
      <p:bldP spid="45" grpId="0"/>
      <p:bldP spid="39" grpId="0" animBg="1"/>
      <p:bldP spid="38" grpId="0"/>
      <p:bldP spid="64" grpId="0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73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en-US" dirty="0"/>
              <a:t>Segmentation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94A3C-5EAF-431E-858A-C2F249F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7EEE1-20D8-451E-859C-AF18C643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842-52ED-47A9-A35B-155F2A0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129D-871A-462B-889D-17BCB980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Images are high-dimensional</a:t>
            </a:r>
          </a:p>
          <a:p>
            <a:r>
              <a:rPr lang="en-US" sz="2000" dirty="0"/>
              <a:t>Every pixel corresponds to a dimension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 order to obtain a (low-dimensional) class prediction, we have to reduce the dimensionality of the feature maps</a:t>
            </a:r>
          </a:p>
          <a:p>
            <a:r>
              <a:rPr lang="en-US" sz="2000" dirty="0">
                <a:sym typeface="Wingdings" panose="05000000000000000000" pitchFamily="2" charset="2"/>
              </a:rPr>
              <a:t>Select the most important features</a:t>
            </a:r>
          </a:p>
          <a:p>
            <a:pPr marL="5080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Pooling: aggregate local activations to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the data</a:t>
            </a:r>
          </a:p>
          <a:p>
            <a:r>
              <a:rPr lang="en-US" sz="2000" dirty="0">
                <a:sym typeface="Wingdings" panose="05000000000000000000" pitchFamily="2" charset="2"/>
              </a:rPr>
              <a:t>Average pooling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Max pooling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FC7F-EA3E-48AD-BBE3-C1CAC38D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6D3E7-CE2A-4C43-B82E-8C248CDA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29255"/>
              </p:ext>
            </p:extLst>
          </p:nvPr>
        </p:nvGraphicFramePr>
        <p:xfrm>
          <a:off x="8169174" y="5528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CD205-D36D-43D9-9813-BB07EE99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9789"/>
              </p:ext>
            </p:extLst>
          </p:nvPr>
        </p:nvGraphicFramePr>
        <p:xfrm>
          <a:off x="7259638" y="1457306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E7A90F-ABDF-467A-B653-09FAFB95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8805"/>
              </p:ext>
            </p:extLst>
          </p:nvPr>
        </p:nvGraphicFramePr>
        <p:xfrm>
          <a:off x="6948791" y="17173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6ACBE0-F825-47B5-BD15-117547F7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08546"/>
              </p:ext>
            </p:extLst>
          </p:nvPr>
        </p:nvGraphicFramePr>
        <p:xfrm>
          <a:off x="6682025" y="197739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C4F711-6B75-4F6D-A0D0-4B189C5948C6}"/>
              </a:ext>
            </a:extLst>
          </p:cNvPr>
          <p:cNvSpPr txBox="1"/>
          <p:nvPr/>
        </p:nvSpPr>
        <p:spPr>
          <a:xfrm rot="18900000">
            <a:off x="9976702" y="28617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E51707-2274-44EA-9376-1F8E67F6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5344"/>
              </p:ext>
            </p:extLst>
          </p:nvPr>
        </p:nvGraphicFramePr>
        <p:xfrm>
          <a:off x="10195617" y="39641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0632EA-E312-4688-8F37-52217059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5157"/>
              </p:ext>
            </p:extLst>
          </p:nvPr>
        </p:nvGraphicFramePr>
        <p:xfrm>
          <a:off x="9286081" y="4868588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E17236-D286-4D34-A42A-38AD350F3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7001"/>
              </p:ext>
            </p:extLst>
          </p:nvPr>
        </p:nvGraphicFramePr>
        <p:xfrm>
          <a:off x="8975234" y="51286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39CB20-E6C8-4571-9F44-1D381C8D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42203"/>
              </p:ext>
            </p:extLst>
          </p:nvPr>
        </p:nvGraphicFramePr>
        <p:xfrm>
          <a:off x="8708468" y="5388679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43DA8-17AC-406B-A6DE-0F38217CD5B4}"/>
              </a:ext>
            </a:extLst>
          </p:cNvPr>
          <p:cNvSpPr txBox="1"/>
          <p:nvPr/>
        </p:nvSpPr>
        <p:spPr>
          <a:xfrm rot="18900000">
            <a:off x="10619050" y="5134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0C22577-EBDD-4E5C-AE4D-C69C9F4A0CC2}"/>
              </a:ext>
            </a:extLst>
          </p:cNvPr>
          <p:cNvSpPr/>
          <p:nvPr/>
        </p:nvSpPr>
        <p:spPr>
          <a:xfrm flipV="1">
            <a:off x="7957553" y="4494386"/>
            <a:ext cx="673702" cy="7445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9D5F09-3BAA-4EF7-8F37-A6DBC814D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695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88231"/>
              </p:ext>
            </p:extLst>
          </p:nvPr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2106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9109"/>
              </p:ext>
            </p:extLst>
          </p:nvPr>
        </p:nvGraphicFramePr>
        <p:xfrm>
          <a:off x="2333018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E06CADE-6C50-49AD-919B-599C9C5AF4A5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7549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25516"/>
              </p:ext>
            </p:extLst>
          </p:nvPr>
        </p:nvGraphicFramePr>
        <p:xfrm>
          <a:off x="3683980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F9F56D3-0E3E-4957-8789-D6BC6F0C1B7E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217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99512"/>
              </p:ext>
            </p:extLst>
          </p:nvPr>
        </p:nvGraphicFramePr>
        <p:xfrm>
          <a:off x="2333018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5E251C-09CE-4232-B950-C8DB606E6E8F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95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30677"/>
              </p:ext>
            </p:extLst>
          </p:nvPr>
        </p:nvGraphicFramePr>
        <p:xfrm>
          <a:off x="3683980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CD5DB52-FE69-47B8-B10F-AE7D7F0B236B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72A1055-9EE7-4E44-9EEC-A006FD6DA944}"/>
              </a:ext>
            </a:extLst>
          </p:cNvPr>
          <p:cNvSpPr txBox="1">
            <a:spLocks/>
          </p:cNvSpPr>
          <p:nvPr/>
        </p:nvSpPr>
        <p:spPr>
          <a:xfrm>
            <a:off x="838200" y="1841787"/>
            <a:ext cx="10436157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Many different architectures have been proposed in recent literature</a:t>
            </a:r>
          </a:p>
        </p:txBody>
      </p:sp>
    </p:spTree>
    <p:extLst>
      <p:ext uri="{BB962C8B-B14F-4D97-AF65-F5344CB8AC3E}">
        <p14:creationId xmlns:p14="http://schemas.microsoft.com/office/powerpoint/2010/main" val="207840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0F0-770B-4358-AAD5-DD10F0AA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5C0-7F82-4B84-86FB-DDEBE69A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Large amounts of layers allows for more variability in the extracted features and better generalization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ImageNet image classification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92A3-3FBD-4819-A5D8-1F90412D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9FF430-8445-4BB3-BD8C-BABDC013DEC3}"/>
              </a:ext>
            </a:extLst>
          </p:cNvPr>
          <p:cNvGrpSpPr/>
          <p:nvPr/>
        </p:nvGrpSpPr>
        <p:grpSpPr>
          <a:xfrm>
            <a:off x="4695518" y="3374177"/>
            <a:ext cx="6658282" cy="2501559"/>
            <a:chOff x="4695518" y="3614484"/>
            <a:chExt cx="6658282" cy="2501559"/>
          </a:xfrm>
        </p:grpSpPr>
        <p:pic>
          <p:nvPicPr>
            <p:cNvPr id="5" name="Picture 2" descr="http://sqlml.azurewebsites.net/wp-content/uploads/2017/10/null-38.png">
              <a:extLst>
                <a:ext uri="{FF2B5EF4-FFF2-40B4-BE49-F238E27FC236}">
                  <a16:creationId xmlns:a16="http://schemas.microsoft.com/office/drawing/2014/main" id="{D76D5F01-EE9C-46FC-A995-9DFF0FDA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518" y="3614484"/>
              <a:ext cx="6658282" cy="25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8BE64-A184-4FE0-B37F-B282AF1D8F3A}"/>
                </a:ext>
              </a:extLst>
            </p:cNvPr>
            <p:cNvSpPr txBox="1"/>
            <p:nvPr/>
          </p:nvSpPr>
          <p:spPr>
            <a:xfrm>
              <a:off x="7043450" y="3806616"/>
              <a:ext cx="2314560" cy="80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Classification error on ImageNet</a:t>
              </a:r>
              <a:endParaRPr lang="nl-BE" sz="20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7" name="Picture 6" descr="Image result for imagenet">
            <a:extLst>
              <a:ext uri="{FF2B5EF4-FFF2-40B4-BE49-F238E27FC236}">
                <a16:creationId xmlns:a16="http://schemas.microsoft.com/office/drawing/2014/main" id="{C8CEE659-2F46-475F-8800-7DFF6223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4177"/>
            <a:ext cx="3656785" cy="14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11F2A0-1B6F-49AE-86C4-293A03875AE2}"/>
              </a:ext>
            </a:extLst>
          </p:cNvPr>
          <p:cNvSpPr txBox="1">
            <a:spLocks/>
          </p:cNvSpPr>
          <p:nvPr/>
        </p:nvSpPr>
        <p:spPr>
          <a:xfrm>
            <a:off x="447472" y="4836891"/>
            <a:ext cx="4248046" cy="1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14M labeled images / 300 GB</a:t>
            </a:r>
          </a:p>
          <a:p>
            <a:r>
              <a:rPr lang="en-US" sz="1600" dirty="0"/>
              <a:t>27 high-level classes (plant, geological formation, …)</a:t>
            </a:r>
          </a:p>
          <a:p>
            <a:r>
              <a:rPr lang="en-US" sz="1600" dirty="0"/>
              <a:t>22K low-level classes (tree, grass, ice mass, monocline)</a:t>
            </a:r>
          </a:p>
        </p:txBody>
      </p:sp>
    </p:spTree>
    <p:extLst>
      <p:ext uri="{BB962C8B-B14F-4D97-AF65-F5344CB8AC3E}">
        <p14:creationId xmlns:p14="http://schemas.microsoft.com/office/powerpoint/2010/main" val="7739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F74AC3F4-46C4-4A57-A6D2-508F1A66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" y="2548886"/>
            <a:ext cx="10259438" cy="35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 err="1">
                <a:solidFill>
                  <a:srgbClr val="1E64C8"/>
                </a:solidFill>
                <a:latin typeface="Corbel" panose="020B0503020204020204" pitchFamily="34" charset="0"/>
              </a:rPr>
              <a:t>ReLU</a:t>
            </a:r>
            <a:endParaRPr lang="en-US" sz="1600" dirty="0">
              <a:solidFill>
                <a:srgbClr val="1E64C8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Dropout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Data augmentation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very deep convolutional networks for large-scale image recognition">
            <a:extLst>
              <a:ext uri="{FF2B5EF4-FFF2-40B4-BE49-F238E27FC236}">
                <a16:creationId xmlns:a16="http://schemas.microsoft.com/office/drawing/2014/main" id="{A3175DAB-E739-4C7E-BDA0-B82059D3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589179"/>
            <a:ext cx="7162798" cy="40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VGG (</a:t>
            </a:r>
            <a:r>
              <a:rPr lang="en-US" dirty="0" err="1"/>
              <a:t>Simonyan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4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Inception (</a:t>
            </a:r>
            <a:r>
              <a:rPr lang="en-US" dirty="0" err="1"/>
              <a:t>Szegedy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Repetitive modules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Batch normalization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4" descr="Image result for inception network">
            <a:extLst>
              <a:ext uri="{FF2B5EF4-FFF2-40B4-BE49-F238E27FC236}">
                <a16:creationId xmlns:a16="http://schemas.microsoft.com/office/drawing/2014/main" id="{B9E521A3-1C91-4266-AC6D-04D64451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74144"/>
            <a:ext cx="10515600" cy="23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9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esnet architecture">
            <a:extLst>
              <a:ext uri="{FF2B5EF4-FFF2-40B4-BE49-F238E27FC236}">
                <a16:creationId xmlns:a16="http://schemas.microsoft.com/office/drawing/2014/main" id="{62C4D6D8-9BD3-404E-9A3D-3952735C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0"/>
          <a:stretch/>
        </p:blipFill>
        <p:spPr bwMode="auto">
          <a:xfrm rot="16200000">
            <a:off x="4686802" y="-760918"/>
            <a:ext cx="2818396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ResNet</a:t>
            </a:r>
            <a:r>
              <a:rPr lang="en-US" dirty="0"/>
              <a:t> (He et.al.,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Residual layers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0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33D-0DDB-4F0A-8E69-B1A8DBB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A49F-66FF-41FD-8ED3-B87B74EC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30F5B-4528-4CED-AB76-E9665F4B8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B274A-9030-4F1F-81E6-97696FEA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0" y="2464317"/>
            <a:ext cx="8412379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Convolutional neural networks (CNN) are a special case of MLPs</a:t>
            </a:r>
          </a:p>
          <a:p>
            <a:pPr lvl="1"/>
            <a:r>
              <a:rPr lang="en-US" sz="2000" dirty="0"/>
              <a:t>Local connectivity</a:t>
            </a:r>
          </a:p>
          <a:p>
            <a:pPr lvl="1"/>
            <a:r>
              <a:rPr lang="en-US" sz="2000" dirty="0"/>
              <a:t>Weight sharing</a:t>
            </a:r>
          </a:p>
          <a:p>
            <a:pPr lvl="1"/>
            <a:r>
              <a:rPr lang="en-US" sz="2000" dirty="0"/>
              <a:t>Pooling</a:t>
            </a:r>
          </a:p>
          <a:p>
            <a:pPr lvl="1"/>
            <a:r>
              <a:rPr lang="en-US" sz="2000" dirty="0"/>
              <a:t>Many layers</a:t>
            </a:r>
          </a:p>
          <a:p>
            <a:r>
              <a:rPr lang="en-US" sz="2400" dirty="0"/>
              <a:t>Much more efficient for grid-structured data compared to MLPs</a:t>
            </a:r>
          </a:p>
          <a:p>
            <a:r>
              <a:rPr lang="en-US" sz="2400" dirty="0"/>
              <a:t>Current state-of-the-art in many classification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E641D-2715-4C4C-9BB0-8BC321AB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7834"/>
            <a:ext cx="5500990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5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https://colab.research.google.com/github/JorisRoels/deep-learning-biology/blob/main/exercises/assignments/dlb-2-cnn-classification.ipynb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6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Segmentation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A5C22A-E334-4E6D-BB0D-33EDBE1D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D61066-5572-4FF5-9B39-F615FFCD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Classify each pixel of an image to a particular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693C4-4E57-466D-B384-6A0E504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616243"/>
            <a:ext cx="9408456" cy="38766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9810B-1EC3-44C3-A80A-AF0AA63C0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61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Segmentation of neuronal structures in EM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6B8CF-3AA7-403D-89DB-B99053A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95999"/>
            <a:ext cx="10515599" cy="2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4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Semantic segmentation = pixel classification (</a:t>
            </a:r>
            <a:r>
              <a:rPr lang="en-US" dirty="0" err="1"/>
              <a:t>Ciresan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493ED-F8E3-41EE-B766-B3742C58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980"/>
            <a:ext cx="10515600" cy="3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4386B-91B5-4E14-8840-D7C70E57AD03}"/>
              </a:ext>
            </a:extLst>
          </p:cNvPr>
          <p:cNvGrpSpPr/>
          <p:nvPr/>
        </p:nvGrpSpPr>
        <p:grpSpPr>
          <a:xfrm>
            <a:off x="1332690" y="2616924"/>
            <a:ext cx="9526620" cy="3650218"/>
            <a:chOff x="1332690" y="2616924"/>
            <a:chExt cx="9526620" cy="3650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262FDE-C3E2-4EFA-88B1-D860DC2A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690" y="2616924"/>
              <a:ext cx="9526620" cy="36502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50100F-EEA3-4ADE-91C0-A29DBC933456}"/>
                </a:ext>
              </a:extLst>
            </p:cNvPr>
            <p:cNvSpPr/>
            <p:nvPr/>
          </p:nvSpPr>
          <p:spPr>
            <a:xfrm>
              <a:off x="1350169" y="2838450"/>
              <a:ext cx="9477376" cy="206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41E231-C046-4E43-BFEF-CD152ACD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b="1" dirty="0"/>
                  <a:t>Example</a:t>
                </a:r>
                <a:r>
                  <a:rPr lang="en-US" sz="2000" dirty="0"/>
                  <a:t>: image classification</a:t>
                </a:r>
              </a:p>
              <a:p>
                <a:r>
                  <a:rPr lang="en-US" sz="2000" dirty="0"/>
                  <a:t>Input: 500 x 500 images</a:t>
                </a:r>
              </a:p>
              <a:p>
                <a:r>
                  <a:rPr lang="en-US" sz="2000" dirty="0"/>
                  <a:t>Output: 10 classes</a:t>
                </a:r>
              </a:p>
              <a:p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The smallest perceptron that can solve this: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=500×500=25,000</m:t>
                    </m:r>
                  </m:oMath>
                </a14:m>
                <a:r>
                  <a:rPr lang="en-US" sz="2000" dirty="0"/>
                  <a:t> input variables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output variables</a:t>
                </a:r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How many parameters?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Weights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250,000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Biases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10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05C7A4F-7AA1-4AAD-B5F1-FABA30F6E7FF}"/>
              </a:ext>
            </a:extLst>
          </p:cNvPr>
          <p:cNvGrpSpPr/>
          <p:nvPr/>
        </p:nvGrpSpPr>
        <p:grpSpPr>
          <a:xfrm>
            <a:off x="5885234" y="1382478"/>
            <a:ext cx="1724694" cy="1963837"/>
            <a:chOff x="5885234" y="1382478"/>
            <a:chExt cx="1724694" cy="19638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19AE6-BA66-4A52-943D-C878C986D9FF}"/>
                </a:ext>
              </a:extLst>
            </p:cNvPr>
            <p:cNvSpPr/>
            <p:nvPr/>
          </p:nvSpPr>
          <p:spPr>
            <a:xfrm>
              <a:off x="5885234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C330B3-7CD7-4AD2-AE02-9E148B808D97}"/>
                </a:ext>
              </a:extLst>
            </p:cNvPr>
            <p:cNvGrpSpPr/>
            <p:nvPr/>
          </p:nvGrpSpPr>
          <p:grpSpPr>
            <a:xfrm>
              <a:off x="5973527" y="1690688"/>
              <a:ext cx="1554803" cy="1557297"/>
              <a:chOff x="6353783" y="1099226"/>
              <a:chExt cx="4325701" cy="4332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E05C6C-7233-4B26-80C3-9876B3F24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378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09EECA-B73F-48A9-AE14-35AC535B7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87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7368E35-1F8C-4715-A38B-4A6BC288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783" y="3353254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BC9B91-D68A-4720-AC21-9E067CFF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874" y="3353255"/>
                <a:ext cx="2078610" cy="207861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F36A7B-EC7B-44B2-B55E-57B8367AB22E}"/>
                </a:ext>
              </a:extLst>
            </p:cNvPr>
            <p:cNvSpPr txBox="1"/>
            <p:nvPr/>
          </p:nvSpPr>
          <p:spPr>
            <a:xfrm>
              <a:off x="6312871" y="1384993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Airplane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B7AC4B-B939-4EAD-A183-2A9755BF3C44}"/>
              </a:ext>
            </a:extLst>
          </p:cNvPr>
          <p:cNvGrpSpPr/>
          <p:nvPr/>
        </p:nvGrpSpPr>
        <p:grpSpPr>
          <a:xfrm>
            <a:off x="7808440" y="1382478"/>
            <a:ext cx="1724694" cy="1963837"/>
            <a:chOff x="7808440" y="1382478"/>
            <a:chExt cx="1724694" cy="19638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EDCCE2-A702-4DC2-A1CF-96E579F351A6}"/>
                </a:ext>
              </a:extLst>
            </p:cNvPr>
            <p:cNvGrpSpPr/>
            <p:nvPr/>
          </p:nvGrpSpPr>
          <p:grpSpPr>
            <a:xfrm>
              <a:off x="7886262" y="1690688"/>
              <a:ext cx="1554804" cy="1557297"/>
              <a:chOff x="8221495" y="725761"/>
              <a:chExt cx="2251523" cy="22551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FA7134-BAF7-43F6-B0FE-7E9E187D7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1496" y="72576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196C5A-45C1-4ED8-870B-4615E1D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1104" y="725762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5D64E44-9A9B-408C-94C3-220C8CADB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1495" y="1898980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EE1C072-7EE2-407F-96D1-E0B7DFD2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1103" y="1892793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043E2-347B-46CD-8E7F-E7CC61CD26CE}"/>
                </a:ext>
              </a:extLst>
            </p:cNvPr>
            <p:cNvSpPr txBox="1"/>
            <p:nvPr/>
          </p:nvSpPr>
          <p:spPr>
            <a:xfrm>
              <a:off x="8446132" y="1382480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47D7EA4-CD6B-4217-A70B-F80A508137DF}"/>
                </a:ext>
              </a:extLst>
            </p:cNvPr>
            <p:cNvSpPr/>
            <p:nvPr/>
          </p:nvSpPr>
          <p:spPr>
            <a:xfrm>
              <a:off x="7808440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80021-7ABD-4890-8830-8B61B2700DB3}"/>
              </a:ext>
            </a:extLst>
          </p:cNvPr>
          <p:cNvGrpSpPr/>
          <p:nvPr/>
        </p:nvGrpSpPr>
        <p:grpSpPr>
          <a:xfrm>
            <a:off x="9731646" y="1382478"/>
            <a:ext cx="1724694" cy="1963837"/>
            <a:chOff x="9706928" y="1382478"/>
            <a:chExt cx="1724694" cy="19638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E67F33-217B-4DDB-A902-DF99EC7C0A42}"/>
                </a:ext>
              </a:extLst>
            </p:cNvPr>
            <p:cNvGrpSpPr/>
            <p:nvPr/>
          </p:nvGrpSpPr>
          <p:grpSpPr>
            <a:xfrm>
              <a:off x="9798996" y="1689093"/>
              <a:ext cx="1554804" cy="1553803"/>
              <a:chOff x="8494166" y="3542880"/>
              <a:chExt cx="2251523" cy="225007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B7C81E-67B1-4EC1-B4FC-1676835EC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4167" y="354288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B5F024-C363-4542-89C7-8A8230A6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774" y="3542880"/>
                <a:ext cx="1081915" cy="10819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EABCD2-53F0-4DD0-9C02-49B6E3D7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4166" y="4711039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09349DC-28CA-460C-8C1E-2443F82FC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3774" y="4711039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3FC430-5FAF-41C3-BE20-EE1961CACBD5}"/>
                </a:ext>
              </a:extLst>
            </p:cNvPr>
            <p:cNvSpPr txBox="1"/>
            <p:nvPr/>
          </p:nvSpPr>
          <p:spPr>
            <a:xfrm>
              <a:off x="10304529" y="13824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Ship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532648B-2F0B-4C5F-B325-8D8D2123CE45}"/>
                </a:ext>
              </a:extLst>
            </p:cNvPr>
            <p:cNvSpPr/>
            <p:nvPr/>
          </p:nvSpPr>
          <p:spPr>
            <a:xfrm>
              <a:off x="9706928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36047-F647-481A-B0FB-22D7726112BE}"/>
              </a:ext>
            </a:extLst>
          </p:cNvPr>
          <p:cNvGrpSpPr/>
          <p:nvPr/>
        </p:nvGrpSpPr>
        <p:grpSpPr>
          <a:xfrm>
            <a:off x="6623187" y="3652010"/>
            <a:ext cx="4095199" cy="2972932"/>
            <a:chOff x="6623187" y="3652010"/>
            <a:chExt cx="4095199" cy="29729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54A70C6-C0D4-470E-B032-6513FAB3E792}"/>
                </a:ext>
              </a:extLst>
            </p:cNvPr>
            <p:cNvSpPr/>
            <p:nvPr/>
          </p:nvSpPr>
          <p:spPr>
            <a:xfrm>
              <a:off x="6623187" y="3652010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F0CCE3-94B8-4860-9657-5110466C6ED5}"/>
                </a:ext>
              </a:extLst>
            </p:cNvPr>
            <p:cNvGrpSpPr/>
            <p:nvPr/>
          </p:nvGrpSpPr>
          <p:grpSpPr>
            <a:xfrm>
              <a:off x="6720464" y="372280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CB5C66D-338D-4BA5-8178-D8FF9C3E121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2FAF03-5F2D-4045-AF87-0820C8ABFC0B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10C1171-A544-4EB3-9882-522420AF25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2163AFBA-BB3F-4772-BB8D-7E9F09A65E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E42EA93-E3A1-48D0-BD63-9E2E2B2BB8C2}"/>
                </a:ext>
              </a:extLst>
            </p:cNvPr>
            <p:cNvSpPr/>
            <p:nvPr/>
          </p:nvSpPr>
          <p:spPr>
            <a:xfrm>
              <a:off x="9930445" y="365314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33A7C3-434B-476F-8A6B-0B596BAA7E2C}"/>
                </a:ext>
              </a:extLst>
            </p:cNvPr>
            <p:cNvGrpSpPr/>
            <p:nvPr/>
          </p:nvGrpSpPr>
          <p:grpSpPr>
            <a:xfrm>
              <a:off x="10027722" y="372393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B71E783-B0CD-47A2-B618-9D58EC0EBF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4D8CA52-2727-481D-9A1E-E815606D42D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EA6E9E2F-7400-41DC-BE1B-BA0A8208A23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782617E-59CE-4955-9711-C47B76AD02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D213DC-5DFB-4F9C-84E6-E2C3CC5D1F1C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ABEC26-823E-4C3B-80C2-23E259A8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397044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F5FF47-4093-4BFB-852E-565E88FDF285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171662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DDB9E7-CC07-4152-A5A4-1D6D9AE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3CBFF5-20A0-4AF3-85B2-9612F9374B9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767281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0009D4-0DF5-4469-B770-5E9A122FD80B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859560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FD5858-F46B-4B90-8375-D1784D479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171662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4E504E-833E-4C63-9470-6939623B4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859560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40752-3E43-44F7-BF1F-FE18BCFFDB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622836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7B6104F-2756-4F9F-A3AD-666FD1A10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00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CBF-1FD7-45FC-BD4C-D02F3D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18CCB-7283-4C1E-A704-A005D80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Semantic segmentation as pixel classification has several disadvantages: </a:t>
            </a:r>
          </a:p>
          <a:p>
            <a:r>
              <a:rPr lang="en-US" dirty="0"/>
              <a:t>Every pixel has to be classified separately: computationally intensive! </a:t>
            </a:r>
          </a:p>
          <a:p>
            <a:r>
              <a:rPr lang="en-US" dirty="0"/>
              <a:t>Window size introduces a compute/accuracy trade off: </a:t>
            </a:r>
          </a:p>
          <a:p>
            <a:pPr lvl="1"/>
            <a:r>
              <a:rPr lang="en-US" dirty="0"/>
              <a:t>Small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Limited context</a:t>
            </a:r>
          </a:p>
          <a:p>
            <a:pPr marL="901700" lvl="1" indent="-342900"/>
            <a:r>
              <a:rPr lang="en-US" dirty="0">
                <a:sym typeface="Wingdings" panose="05000000000000000000" pitchFamily="2" charset="2"/>
              </a:rPr>
              <a:t>Large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inefficient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More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7718-5135-433F-8E87-10C5DA6D8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2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E9D5-3866-46E1-BEE9-F9E97BE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26C9-934F-4B55-8F44-650F6C463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CNN for 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CNN for segmentation (FCN): </a:t>
            </a:r>
          </a:p>
          <a:p>
            <a:pPr lvl="1"/>
            <a:r>
              <a:rPr lang="en-US" sz="2000" dirty="0"/>
              <a:t>No full connections, only convolutions</a:t>
            </a:r>
          </a:p>
          <a:p>
            <a:pPr lvl="1"/>
            <a:r>
              <a:rPr lang="en-US" sz="2000" dirty="0"/>
              <a:t>Transposed convolutions (</a:t>
            </a:r>
            <a:r>
              <a:rPr lang="en-US" sz="2000" dirty="0" err="1"/>
              <a:t>upsampling</a:t>
            </a:r>
            <a:r>
              <a:rPr lang="en-US" sz="2000" dirty="0"/>
              <a:t>)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9300-24AC-4E4C-B439-EADF2F00A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14F3-1CA2-405E-9312-9AA4C03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0829"/>
            <a:ext cx="4476750" cy="12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81B0E-EAD5-40CE-B43F-D7611ADF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08461"/>
            <a:ext cx="4476750" cy="1484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13836-C0C5-4A9E-AF61-8D0E30F53259}"/>
              </a:ext>
            </a:extLst>
          </p:cNvPr>
          <p:cNvGrpSpPr/>
          <p:nvPr/>
        </p:nvGrpSpPr>
        <p:grpSpPr>
          <a:xfrm>
            <a:off x="6515100" y="2410829"/>
            <a:ext cx="4838700" cy="2981385"/>
            <a:chOff x="6515100" y="2332771"/>
            <a:chExt cx="4838700" cy="298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4D999-A116-4825-9662-96DA63FF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00" y="2732881"/>
              <a:ext cx="4838700" cy="2581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07BEA-918B-405D-A70E-8C1B5DCEBBF8}"/>
                </a:ext>
              </a:extLst>
            </p:cNvPr>
            <p:cNvSpPr txBox="1"/>
            <p:nvPr/>
          </p:nvSpPr>
          <p:spPr>
            <a:xfrm>
              <a:off x="7484378" y="2332771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FCN (</a:t>
              </a:r>
              <a:r>
                <a:rPr lang="en-US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Shelhamer</a:t>
              </a:r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599" cy="4274256"/>
          </a:xfrm>
        </p:spPr>
        <p:txBody>
          <a:bodyPr/>
          <a:lstStyle/>
          <a:p>
            <a:r>
              <a:rPr lang="en-US" sz="2400" dirty="0"/>
              <a:t>Classification/detection competition</a:t>
            </a:r>
          </a:p>
          <a:p>
            <a:r>
              <a:rPr lang="en-US" sz="2400" dirty="0"/>
              <a:t>Segmentation competition</a:t>
            </a:r>
          </a:p>
          <a:p>
            <a:pPr lvl="1"/>
            <a:r>
              <a:rPr lang="en-US" sz="2000" dirty="0"/>
              <a:t>3000  labeled training images</a:t>
            </a:r>
          </a:p>
          <a:p>
            <a:pPr lvl="1"/>
            <a:r>
              <a:rPr lang="en-US" sz="2000" dirty="0"/>
              <a:t>7000 objects</a:t>
            </a:r>
          </a:p>
          <a:p>
            <a:pPr lvl="1"/>
            <a:r>
              <a:rPr lang="en-US" sz="2000" dirty="0"/>
              <a:t>20 classes</a:t>
            </a:r>
          </a:p>
          <a:p>
            <a:r>
              <a:rPr lang="en-US" sz="2400" dirty="0"/>
              <a:t>Action classification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B8F62-FE0F-4687-BC6D-0CB6124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79" y="2055865"/>
            <a:ext cx="5358034" cy="1081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643AE-1115-4917-8F9E-E042200C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470859"/>
            <a:ext cx="5672136" cy="1679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07A7-50BC-4EEC-B0FF-85312067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79" y="4381493"/>
            <a:ext cx="5358034" cy="1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E86-36A5-4D34-8B77-E5B0D80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11351"/>
            <a:ext cx="10515601" cy="40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3790-03C1-4326-9AF3-BD76F5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AB4C-CE00-471F-B2DB-6DAB2364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1000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/>
              <a:t>Upsampling</a:t>
            </a:r>
            <a:r>
              <a:rPr lang="en-US" sz="2000" dirty="0"/>
              <a:t> ignores the loss in resolution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dirty="0"/>
              <a:t>U-Net (</a:t>
            </a:r>
            <a:r>
              <a:rPr lang="en-US" sz="2000" dirty="0" err="1"/>
              <a:t>Ronneberger</a:t>
            </a:r>
            <a:r>
              <a:rPr lang="en-US" sz="2000" dirty="0"/>
              <a:t> et.al., 2015):</a:t>
            </a:r>
          </a:p>
          <a:p>
            <a:r>
              <a:rPr lang="en-US" sz="2000" dirty="0"/>
              <a:t>Combine </a:t>
            </a:r>
            <a:r>
              <a:rPr lang="en-US" sz="2000" dirty="0" err="1"/>
              <a:t>upsampling</a:t>
            </a:r>
            <a:r>
              <a:rPr lang="en-US" sz="2000" dirty="0"/>
              <a:t> with convolutional layer</a:t>
            </a:r>
          </a:p>
          <a:p>
            <a:r>
              <a:rPr lang="en-US" sz="2000" dirty="0"/>
              <a:t>Introduce skip connections that restore high resolution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C41B-6560-4EAC-B4B8-10070C76F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45E2F-41D5-4036-898D-07B171A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88" y="1841786"/>
            <a:ext cx="6415512" cy="42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F4B-EA7F-4BF9-BA1F-5031FCE9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DB93E-4B32-4E36-9181-56AA4AD1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024332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Up to know, state-of-the-art in biomedical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31AB-02A7-4740-9AD7-02C33AA69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509FE-D913-4522-88A0-43243C4E3120}"/>
              </a:ext>
            </a:extLst>
          </p:cNvPr>
          <p:cNvGrpSpPr/>
          <p:nvPr/>
        </p:nvGrpSpPr>
        <p:grpSpPr>
          <a:xfrm>
            <a:off x="8122784" y="441478"/>
            <a:ext cx="3968012" cy="3882265"/>
            <a:chOff x="5057775" y="-1943449"/>
            <a:chExt cx="4924425" cy="4818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6B9D75-3381-4FCE-97C8-2537CE59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92"/>
            <a:stretch/>
          </p:blipFill>
          <p:spPr>
            <a:xfrm>
              <a:off x="5057775" y="436161"/>
              <a:ext cx="4924425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F6C7BB-6083-4762-9834-62078E3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64"/>
            <a:stretch/>
          </p:blipFill>
          <p:spPr>
            <a:xfrm>
              <a:off x="5081586" y="-1943449"/>
              <a:ext cx="3238500" cy="2438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8DA1F-3C0A-46FF-B05A-666BF5F49062}"/>
              </a:ext>
            </a:extLst>
          </p:cNvPr>
          <p:cNvGrpSpPr/>
          <p:nvPr/>
        </p:nvGrpSpPr>
        <p:grpSpPr>
          <a:xfrm>
            <a:off x="838200" y="2442081"/>
            <a:ext cx="6332536" cy="1884395"/>
            <a:chOff x="1585913" y="3392629"/>
            <a:chExt cx="7458074" cy="22193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E0CCF-5AC2-45B2-A57E-49C9A0D3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4"/>
            <a:stretch/>
          </p:blipFill>
          <p:spPr>
            <a:xfrm>
              <a:off x="4962525" y="3392629"/>
              <a:ext cx="4081462" cy="22193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C4E5D-0B48-4DA3-9AB2-DA6C97E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294"/>
            <a:stretch/>
          </p:blipFill>
          <p:spPr>
            <a:xfrm>
              <a:off x="1585913" y="3392629"/>
              <a:ext cx="3271838" cy="22193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5C67A-62F8-407D-9DCA-BBB0E8CD0A78}"/>
              </a:ext>
            </a:extLst>
          </p:cNvPr>
          <p:cNvGrpSpPr/>
          <p:nvPr/>
        </p:nvGrpSpPr>
        <p:grpSpPr>
          <a:xfrm>
            <a:off x="2657449" y="4564050"/>
            <a:ext cx="6205083" cy="2152287"/>
            <a:chOff x="4076700" y="3025660"/>
            <a:chExt cx="7277099" cy="25241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1B935-6574-446E-B7E9-5DD5F667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26"/>
            <a:stretch/>
          </p:blipFill>
          <p:spPr>
            <a:xfrm>
              <a:off x="6696074" y="3025660"/>
              <a:ext cx="4657725" cy="2524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54AAE4-F8B0-4A13-984C-F1D3886D2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210"/>
            <a:stretch/>
          </p:blipFill>
          <p:spPr>
            <a:xfrm>
              <a:off x="4076700" y="3025660"/>
              <a:ext cx="2514600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13A375-BC32-4D03-AABC-7E43D27B1387}"/>
              </a:ext>
            </a:extLst>
          </p:cNvPr>
          <p:cNvSpPr txBox="1"/>
          <p:nvPr/>
        </p:nvSpPr>
        <p:spPr>
          <a:xfrm>
            <a:off x="10671243" y="1050234"/>
            <a:ext cx="15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Morphometric cell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54442-E3ED-42B3-AD43-1FCE012BECC3}"/>
              </a:ext>
            </a:extLst>
          </p:cNvPr>
          <p:cNvSpPr txBox="1"/>
          <p:nvPr/>
        </p:nvSpPr>
        <p:spPr>
          <a:xfrm>
            <a:off x="4262906" y="6246913"/>
            <a:ext cx="1556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Neurite tracing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FB973-4879-4477-9620-3FE73CCC901F}"/>
              </a:ext>
            </a:extLst>
          </p:cNvPr>
          <p:cNvSpPr txBox="1"/>
          <p:nvPr/>
        </p:nvSpPr>
        <p:spPr>
          <a:xfrm>
            <a:off x="5793854" y="3686527"/>
            <a:ext cx="185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Cell morphometry in bright field data</a:t>
            </a:r>
          </a:p>
        </p:txBody>
      </p:sp>
    </p:spTree>
    <p:extLst>
      <p:ext uri="{BB962C8B-B14F-4D97-AF65-F5344CB8AC3E}">
        <p14:creationId xmlns:p14="http://schemas.microsoft.com/office/powerpoint/2010/main" val="14420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Segmentation as pixel classification is insufficient</a:t>
            </a:r>
          </a:p>
          <a:p>
            <a:r>
              <a:rPr lang="en-US" sz="2400" dirty="0"/>
              <a:t>Segmentation requires a fundamentally different architecture with CNNs</a:t>
            </a:r>
          </a:p>
          <a:p>
            <a:r>
              <a:rPr lang="en-US" sz="2400" dirty="0"/>
              <a:t>Alternative architectures employ </a:t>
            </a:r>
            <a:r>
              <a:rPr lang="en-US" sz="2400" dirty="0" err="1"/>
              <a:t>upsampling</a:t>
            </a:r>
            <a:r>
              <a:rPr lang="en-US" sz="2400" dirty="0"/>
              <a:t> layers</a:t>
            </a:r>
          </a:p>
          <a:p>
            <a:r>
              <a:rPr lang="en-US" sz="2400" dirty="0"/>
              <a:t>State-of-the-art (in biomedical imaging) employ encoder-decoder layers (U-Net)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56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C807-122F-4BEF-8220-83E6367E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99A8D-9809-4CBE-A86A-11EC42A1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https://colab.research.google.com/github/JorisRoels/deep-learning-biology/blob/main/exercises/assignments/dlb-3-cnn-segmentation.ipynb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3B1AF20-D617-4E7E-9857-B35D4340F6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83D61889-55A4-4F81-8A07-5E7EFA172E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3371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Hubel, D. H., &amp; Wiesel, T. N. (1962). Receptive fields, binocular interaction and functional architecture in the cat’s visual cortex. The Journal of Physiology. </a:t>
            </a:r>
            <a:r>
              <a:rPr lang="en-US" sz="1200" dirty="0">
                <a:hlinkClick r:id="rId3"/>
              </a:rPr>
              <a:t>https://doi.org/10.1113/jphysiol.1962.sp006837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LeCun</a:t>
            </a:r>
            <a:r>
              <a:rPr lang="en-US" sz="1200" dirty="0"/>
              <a:t>, Y.,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Bengio</a:t>
            </a:r>
            <a:r>
              <a:rPr lang="en-US" sz="1200" dirty="0"/>
              <a:t>, Y., &amp; Haffner, P. (1998). Gradient-based learning applied to document recognition. Proceedings of the IEEE, 86(11), 2278–2323. </a:t>
            </a:r>
            <a:r>
              <a:rPr lang="en-US" sz="1200" dirty="0">
                <a:hlinkClick r:id="rId4"/>
              </a:rPr>
              <a:t>https://doi.org/10.1109/5.726791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Dumoulin, V., &amp; </a:t>
            </a:r>
            <a:r>
              <a:rPr lang="en-US" sz="1200" dirty="0" err="1"/>
              <a:t>Visin</a:t>
            </a:r>
            <a:r>
              <a:rPr lang="en-US" sz="1200" dirty="0"/>
              <a:t>, F. (2016). A guide to convolution arithmetic for deep learning. </a:t>
            </a:r>
            <a:r>
              <a:rPr lang="en-US" sz="1200" dirty="0">
                <a:hlinkClick r:id="rId5"/>
              </a:rPr>
              <a:t>http://arxiv.org/abs/1603.07285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&amp; Hinton, G. E. (2012). ImageNet Classification with Deep Convolutional Neural Networks. Advances In Neural Information Processing Systems. </a:t>
            </a:r>
            <a:r>
              <a:rPr lang="en-US" sz="1200" dirty="0">
                <a:hlinkClick r:id="rId6"/>
              </a:rPr>
              <a:t>https://doi.org/http://dx.doi.org/10.1016/j.protcy.2014.09.007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Simonyan</a:t>
            </a:r>
            <a:r>
              <a:rPr lang="en-US" sz="1200" dirty="0"/>
              <a:t>, K., &amp; Zisserman, A. (2015, September 4). Very deep convolutional networks for large-scale image recognition. International Conference on Learning Representations. </a:t>
            </a:r>
            <a:r>
              <a:rPr lang="en-US" sz="1200" dirty="0">
                <a:hlinkClick r:id="rId7"/>
              </a:rPr>
              <a:t>http://www.robots.ox.ac.uk/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Szegedy</a:t>
            </a:r>
            <a:r>
              <a:rPr lang="en-US" sz="1200" dirty="0"/>
              <a:t>, C., Liu, W., Jia, Y., </a:t>
            </a:r>
            <a:r>
              <a:rPr lang="en-US" sz="1200" dirty="0" err="1"/>
              <a:t>Sermanet</a:t>
            </a:r>
            <a:r>
              <a:rPr lang="en-US" sz="1200" dirty="0"/>
              <a:t>, P., Reed, S., </a:t>
            </a:r>
            <a:r>
              <a:rPr lang="en-US" sz="1200" dirty="0" err="1"/>
              <a:t>Anguelov</a:t>
            </a:r>
            <a:r>
              <a:rPr lang="en-US" sz="1200" dirty="0"/>
              <a:t>, D., Erhan, D., </a:t>
            </a:r>
            <a:r>
              <a:rPr lang="en-US" sz="1200" dirty="0" err="1"/>
              <a:t>Vanhoucke</a:t>
            </a:r>
            <a:r>
              <a:rPr lang="en-US" sz="1200" dirty="0"/>
              <a:t>, V., &amp; </a:t>
            </a:r>
            <a:r>
              <a:rPr lang="en-US" sz="1200" dirty="0" err="1"/>
              <a:t>Rabinovich</a:t>
            </a:r>
            <a:r>
              <a:rPr lang="en-US" sz="1200" dirty="0"/>
              <a:t>, A. (2015). Going deeper with convolutions. Proceedings of the IEEE Computer Society Conference on Computer Vision and Pattern Recognition, 07-12-June, 1–9. </a:t>
            </a:r>
            <a:r>
              <a:rPr lang="en-US" sz="1200" dirty="0">
                <a:hlinkClick r:id="rId8"/>
              </a:rPr>
              <a:t>https://doi.org/10.1109/CVPR.2015.7298594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He, K., Zhang, X., Ren, S., &amp; Sun, J. (2016). Deep residual learning for image recognition. IEEE Computer Society Conference on Computer Vision and Pattern Recognition, 2016-Decem, 770–778. </a:t>
            </a:r>
            <a:r>
              <a:rPr lang="en-US" sz="1200" dirty="0">
                <a:hlinkClick r:id="rId9"/>
              </a:rPr>
              <a:t>https://doi.org/10.1109/CVPR.2016.90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Ciresan</a:t>
            </a:r>
            <a:r>
              <a:rPr lang="en-US" sz="1200" dirty="0"/>
              <a:t>, D. C., Giusti, A., Gambardella, M., L., &amp; </a:t>
            </a:r>
            <a:r>
              <a:rPr lang="en-US" sz="1200" dirty="0" err="1"/>
              <a:t>Schmidhuber</a:t>
            </a:r>
            <a:r>
              <a:rPr lang="en-US" sz="1200" dirty="0"/>
              <a:t>, J. (2012). Deep Neural Networks Segment Neuronal Membranes in Electron Microscopy Images. NIPS, 1–9.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Shelhamer</a:t>
            </a:r>
            <a:r>
              <a:rPr lang="en-US" sz="1200" dirty="0"/>
              <a:t>, E., Long, J., &amp; Darrell, T. (2017). Fully Convolutional Networks for Semantic Segmentation. IEEE Transactions on Pattern Analysis and Machine Intelligence. </a:t>
            </a:r>
            <a:r>
              <a:rPr lang="en-US" sz="1200" dirty="0">
                <a:hlinkClick r:id="rId10"/>
              </a:rPr>
              <a:t>https://doi.org/10.1109/TPAMI.2016.2572683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Ronneberger</a:t>
            </a:r>
            <a:r>
              <a:rPr lang="en-US" sz="1200" dirty="0"/>
              <a:t>, O., Fischer, P., &amp; </a:t>
            </a:r>
            <a:r>
              <a:rPr lang="en-US" sz="1200" dirty="0" err="1"/>
              <a:t>Brox</a:t>
            </a:r>
            <a:r>
              <a:rPr lang="en-US" sz="1200" dirty="0"/>
              <a:t>, T. (2015). U-Net: Convolutional Networks for Biomedical Image Segmentation. Medical Image Computing and Computer-Assisted Intervention -- MICCAI 2015, 234–241. </a:t>
            </a:r>
            <a:r>
              <a:rPr lang="en-US" sz="1200" dirty="0">
                <a:hlinkClick r:id="rId11"/>
              </a:rPr>
              <a:t>https://doi.org/10.1007/978-3-319-24574-4_28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endParaRPr sz="11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3575-363B-4FEC-877D-6118D73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4DB9-4A5E-49B2-B37E-539B04CE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Convolutional neural network (CNN): </a:t>
            </a:r>
          </a:p>
          <a:p>
            <a:r>
              <a:rPr lang="en-US" sz="2000" dirty="0"/>
              <a:t>Designed for fixed-size, grid-structured data</a:t>
            </a:r>
          </a:p>
          <a:p>
            <a:pPr lvl="1"/>
            <a:r>
              <a:rPr lang="en-US" sz="1800" dirty="0"/>
              <a:t>Image (2D, 3D, …)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Time-series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Exploit natural properties in these data: </a:t>
            </a:r>
          </a:p>
          <a:p>
            <a:pPr lvl="1"/>
            <a:r>
              <a:rPr lang="en-US" sz="1800" dirty="0"/>
              <a:t>Shift invariance</a:t>
            </a:r>
          </a:p>
          <a:p>
            <a:pPr lvl="1"/>
            <a:r>
              <a:rPr lang="en-US" sz="1800" dirty="0"/>
              <a:t>Weight sharing</a:t>
            </a:r>
          </a:p>
          <a:p>
            <a:pPr lvl="1"/>
            <a:r>
              <a:rPr lang="en-US" sz="1800" dirty="0"/>
              <a:t>Pooling</a:t>
            </a:r>
          </a:p>
          <a:p>
            <a:r>
              <a:rPr lang="en-US" sz="2000" dirty="0"/>
              <a:t>Inspired by biological processes (Hubel &amp; Wiesel, 1962)</a:t>
            </a:r>
          </a:p>
          <a:p>
            <a:r>
              <a:rPr lang="en-US" sz="2000" dirty="0"/>
              <a:t>Work of </a:t>
            </a:r>
            <a:r>
              <a:rPr lang="en-US" sz="2000" dirty="0" err="1"/>
              <a:t>LeCun</a:t>
            </a:r>
            <a:r>
              <a:rPr lang="en-US" sz="2000" dirty="0"/>
              <a:t> et.al., 1998 initiated a massive research switch towards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911F-F70F-45DB-8465-EDB645AB6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D2F10-D184-481C-B087-F997BE9F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521635"/>
            <a:ext cx="5715000" cy="15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5AC79-200C-42D6-9AD6-AD572B0D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 convolution operation consists of a convolution kernel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that slides over the grid and applies weighted averaging</a:t>
                </a:r>
              </a:p>
              <a:p>
                <a:r>
                  <a:rPr lang="en-US" sz="2400" dirty="0"/>
                  <a:t>In 1D: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2D: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E1A704-2FCA-4CB7-85A8-51337128BFDF}"/>
              </a:ext>
            </a:extLst>
          </p:cNvPr>
          <p:cNvSpPr txBox="1"/>
          <p:nvPr/>
        </p:nvSpPr>
        <p:spPr>
          <a:xfrm>
            <a:off x="5638800" y="3638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miro.medium.com/max/395/1*1okwhewf5KCtIPaFib4XaA.gif">
            <a:extLst>
              <a:ext uri="{FF2B5EF4-FFF2-40B4-BE49-F238E27FC236}">
                <a16:creationId xmlns:a16="http://schemas.microsoft.com/office/drawing/2014/main" id="{2CE8EA90-0DED-44B8-A1AD-B4FC5EE78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41787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/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/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/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9EB8EB-4F9A-41FD-9288-09AC603DB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2379</Words>
  <Application>Microsoft Office PowerPoint</Application>
  <PresentationFormat>Widescreen</PresentationFormat>
  <Paragraphs>696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Wingdings</vt:lpstr>
      <vt:lpstr>Corbel</vt:lpstr>
      <vt:lpstr>Cambria Math</vt:lpstr>
      <vt:lpstr>Arial</vt:lpstr>
      <vt:lpstr>Calibri</vt:lpstr>
      <vt:lpstr>VIB_templates</vt:lpstr>
      <vt:lpstr>Deep Learning for Biology</vt:lpstr>
      <vt:lpstr>Convolutional Neural Networks</vt:lpstr>
      <vt:lpstr>Overview</vt:lpstr>
      <vt:lpstr>Introduction</vt:lpstr>
      <vt:lpstr>Introduction</vt:lpstr>
      <vt:lpstr>Introduction</vt:lpstr>
      <vt:lpstr>Introduction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Convolutional Neural Networks for Classification</vt:lpstr>
      <vt:lpstr>Convolutional neural network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neural network</vt:lpstr>
      <vt:lpstr>Pooling layer</vt:lpstr>
      <vt:lpstr>Pooling layer</vt:lpstr>
      <vt:lpstr>Pooling layer</vt:lpstr>
      <vt:lpstr>Pooling layer</vt:lpstr>
      <vt:lpstr>Pooling layer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Summary</vt:lpstr>
      <vt:lpstr>Exercises</vt:lpstr>
      <vt:lpstr>Exercises</vt:lpstr>
      <vt:lpstr>Convolutional Neural Networks for Segmentation</vt:lpstr>
      <vt:lpstr>Semantic segmentation</vt:lpstr>
      <vt:lpstr>ISBI challenge 2012</vt:lpstr>
      <vt:lpstr>ISBI challenge 2012</vt:lpstr>
      <vt:lpstr>ISBI challenge 2012</vt:lpstr>
      <vt:lpstr>Pixel classification</vt:lpstr>
      <vt:lpstr>Fully convolutional networks</vt:lpstr>
      <vt:lpstr>Pascal VOC 2012</vt:lpstr>
      <vt:lpstr>Pascal VOC</vt:lpstr>
      <vt:lpstr>U-Net</vt:lpstr>
      <vt:lpstr>U-Net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86</cp:revision>
  <dcterms:modified xsi:type="dcterms:W3CDTF">2021-12-07T20:59:03Z</dcterms:modified>
</cp:coreProperties>
</file>